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5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iley O'Connor" initials="RO" lastIdx="0" clrIdx="0">
    <p:extLst>
      <p:ext uri="{19B8F6BF-5375-455C-9EA6-DF929625EA0E}">
        <p15:presenceInfo xmlns:p15="http://schemas.microsoft.com/office/powerpoint/2012/main" userId="dcf64dd3412b902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00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5" d="100"/>
          <a:sy n="115" d="100"/>
        </p:scale>
        <p:origin x="28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7440519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775141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515897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109597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122461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714849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924603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904315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8651396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4160936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3403677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222441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4536826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4176544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9" name="Shape 1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9244593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1865202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1855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938687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60828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58697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149093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681403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201115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63324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569214"/>
            <a:ext cx="7543800" cy="267462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000" spc="-38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3341715"/>
            <a:ext cx="7543800" cy="85725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12/8/2014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25755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6765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12/8/2014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6972598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11084"/>
            <a:ext cx="1971675" cy="431806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11083"/>
            <a:ext cx="5800725" cy="4318067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12/8/2014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226950783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>
                <a:solidFill>
                  <a:srgbClr val="DA0002"/>
                </a:solidFill>
              </a:defRPr>
            </a:lvl1pPr>
            <a:lvl2pPr>
              <a:spcBef>
                <a:spcPts val="0"/>
              </a:spcBef>
              <a:defRPr>
                <a:solidFill>
                  <a:srgbClr val="DA0002"/>
                </a:solidFill>
              </a:defRPr>
            </a:lvl2pPr>
            <a:lvl3pPr>
              <a:spcBef>
                <a:spcPts val="0"/>
              </a:spcBef>
              <a:defRPr>
                <a:solidFill>
                  <a:srgbClr val="DA0002"/>
                </a:solidFill>
              </a:defRPr>
            </a:lvl3pPr>
            <a:lvl4pPr>
              <a:spcBef>
                <a:spcPts val="0"/>
              </a:spcBef>
              <a:defRPr>
                <a:solidFill>
                  <a:srgbClr val="DA0002"/>
                </a:solidFill>
              </a:defRPr>
            </a:lvl4pPr>
            <a:lvl5pPr>
              <a:spcBef>
                <a:spcPts val="0"/>
              </a:spcBef>
              <a:defRPr>
                <a:solidFill>
                  <a:srgbClr val="DA0002"/>
                </a:solidFill>
              </a:defRPr>
            </a:lvl5pPr>
            <a:lvl6pPr>
              <a:spcBef>
                <a:spcPts val="0"/>
              </a:spcBef>
              <a:defRPr>
                <a:solidFill>
                  <a:srgbClr val="DA0002"/>
                </a:solidFill>
              </a:defRPr>
            </a:lvl6pPr>
            <a:lvl7pPr>
              <a:spcBef>
                <a:spcPts val="0"/>
              </a:spcBef>
              <a:defRPr>
                <a:solidFill>
                  <a:srgbClr val="DA0002"/>
                </a:solidFill>
              </a:defRPr>
            </a:lvl7pPr>
            <a:lvl8pPr>
              <a:spcBef>
                <a:spcPts val="0"/>
              </a:spcBef>
              <a:defRPr>
                <a:solidFill>
                  <a:srgbClr val="DA0002"/>
                </a:solidFill>
              </a:defRPr>
            </a:lvl8pPr>
            <a:lvl9pPr>
              <a:spcBef>
                <a:spcPts val="0"/>
              </a:spcBef>
              <a:defRPr>
                <a:solidFill>
                  <a:srgbClr val="DA0002"/>
                </a:solidFill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9254690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>
                <a:solidFill>
                  <a:srgbClr val="DA0002"/>
                </a:solidFill>
              </a:defRPr>
            </a:lvl1pPr>
            <a:lvl2pPr>
              <a:spcBef>
                <a:spcPts val="0"/>
              </a:spcBef>
              <a:defRPr>
                <a:solidFill>
                  <a:srgbClr val="DA0002"/>
                </a:solidFill>
              </a:defRPr>
            </a:lvl2pPr>
            <a:lvl3pPr>
              <a:spcBef>
                <a:spcPts val="0"/>
              </a:spcBef>
              <a:defRPr>
                <a:solidFill>
                  <a:srgbClr val="DA0002"/>
                </a:solidFill>
              </a:defRPr>
            </a:lvl3pPr>
            <a:lvl4pPr>
              <a:spcBef>
                <a:spcPts val="0"/>
              </a:spcBef>
              <a:defRPr>
                <a:solidFill>
                  <a:srgbClr val="DA0002"/>
                </a:solidFill>
              </a:defRPr>
            </a:lvl4pPr>
            <a:lvl5pPr>
              <a:spcBef>
                <a:spcPts val="0"/>
              </a:spcBef>
              <a:defRPr>
                <a:solidFill>
                  <a:srgbClr val="DA0002"/>
                </a:solidFill>
              </a:defRPr>
            </a:lvl5pPr>
            <a:lvl6pPr>
              <a:spcBef>
                <a:spcPts val="0"/>
              </a:spcBef>
              <a:defRPr>
                <a:solidFill>
                  <a:srgbClr val="DA0002"/>
                </a:solidFill>
              </a:defRPr>
            </a:lvl6pPr>
            <a:lvl7pPr>
              <a:spcBef>
                <a:spcPts val="0"/>
              </a:spcBef>
              <a:defRPr>
                <a:solidFill>
                  <a:srgbClr val="DA0002"/>
                </a:solidFill>
              </a:defRPr>
            </a:lvl7pPr>
            <a:lvl8pPr>
              <a:spcBef>
                <a:spcPts val="0"/>
              </a:spcBef>
              <a:defRPr>
                <a:solidFill>
                  <a:srgbClr val="DA0002"/>
                </a:solidFill>
              </a:defRPr>
            </a:lvl8pPr>
            <a:lvl9pPr>
              <a:spcBef>
                <a:spcPts val="0"/>
              </a:spcBef>
              <a:defRPr>
                <a:solidFill>
                  <a:srgbClr val="DA0002"/>
                </a:solidFill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711743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12/8/2014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164853264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69214"/>
            <a:ext cx="7543800" cy="267462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6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3339846"/>
            <a:ext cx="7543800" cy="85725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12/8/2014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25755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091035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59" y="1384301"/>
            <a:ext cx="3703320" cy="30175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384301"/>
            <a:ext cx="3703320" cy="30175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12/8/2014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349993385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384539"/>
            <a:ext cx="3703320" cy="55221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1936751"/>
            <a:ext cx="3703320" cy="2533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384539"/>
            <a:ext cx="3703320" cy="55221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1936751"/>
            <a:ext cx="3703320" cy="2533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12/8/2014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288641062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12/8/2014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247096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12/8/2014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032420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45769"/>
            <a:ext cx="2400300" cy="1714500"/>
          </a:xfrm>
        </p:spPr>
        <p:txBody>
          <a:bodyPr anchor="b">
            <a:norm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548640"/>
            <a:ext cx="4869180" cy="3943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194560"/>
            <a:ext cx="2400300" cy="2534343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4844839"/>
            <a:ext cx="1963883" cy="273844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12/8/2014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4844839"/>
            <a:ext cx="3486150" cy="273844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814033665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14750"/>
            <a:ext cx="9141619" cy="14287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368630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806190"/>
            <a:ext cx="7584948" cy="617220"/>
          </a:xfrm>
        </p:spPr>
        <p:txBody>
          <a:bodyPr lIns="91440" tIns="0" rIns="91440" bIns="0" anchor="b">
            <a:no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3686307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4430267"/>
            <a:ext cx="7584948" cy="44577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450"/>
              </a:spcAft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12/8/2014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75980291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4800600"/>
            <a:ext cx="9144000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4750737"/>
            <a:ext cx="9144001" cy="494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384301"/>
            <a:ext cx="7543800" cy="301752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4844839"/>
            <a:ext cx="185420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12/8/2014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4844839"/>
            <a:ext cx="361710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4844839"/>
            <a:ext cx="98401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rgbClr val="FFFFFF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303384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6242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</p:sldLayoutIdLst>
  <p:hf sldNum="0" hdr="0" ftr="0" dt="0"/>
  <p:txStyles>
    <p:titleStyle>
      <a:lvl1pPr algn="l" defTabSz="685800" rtl="0" eaLnBrk="1" latinLnBrk="0" hangingPunct="1">
        <a:lnSpc>
          <a:spcPct val="85000"/>
        </a:lnSpc>
        <a:spcBef>
          <a:spcPct val="0"/>
        </a:spcBef>
        <a:buNone/>
        <a:defRPr sz="3600" kern="1200" spc="-38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8803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42519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56235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69951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8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ctrTitle"/>
          </p:nvPr>
        </p:nvSpPr>
        <p:spPr>
          <a:xfrm>
            <a:off x="809898" y="1221354"/>
            <a:ext cx="7543800" cy="132479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5200" dirty="0">
                <a:solidFill>
                  <a:srgbClr val="DA0002"/>
                </a:solidFill>
              </a:rPr>
              <a:t>Hybrid Wind and Solar Generation System</a:t>
            </a:r>
          </a:p>
        </p:txBody>
      </p:sp>
      <p:sp>
        <p:nvSpPr>
          <p:cNvPr id="39" name="Shape 39"/>
          <p:cNvSpPr txBox="1">
            <a:spLocks noGrp="1"/>
          </p:cNvSpPr>
          <p:nvPr>
            <p:ph type="subTitle" idx="1"/>
          </p:nvPr>
        </p:nvSpPr>
        <p:spPr>
          <a:xfrm>
            <a:off x="3618412" y="2667999"/>
            <a:ext cx="1737359" cy="37195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 dirty="0"/>
              <a:t>May 15-21</a:t>
            </a:r>
          </a:p>
        </p:txBody>
      </p:sp>
      <p:sp>
        <p:nvSpPr>
          <p:cNvPr id="40" name="Shape 40"/>
          <p:cNvSpPr txBox="1">
            <a:spLocks noGrp="1"/>
          </p:cNvSpPr>
          <p:nvPr>
            <p:ph type="ctrTitle" idx="4294967295"/>
          </p:nvPr>
        </p:nvSpPr>
        <p:spPr>
          <a:xfrm>
            <a:off x="819837" y="3285053"/>
            <a:ext cx="7772400" cy="141224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rPr lang="en" sz="1800" b="0" dirty="0" smtClean="0">
                <a:solidFill>
                  <a:srgbClr val="222222"/>
                </a:solidFill>
              </a:rPr>
              <a:t>Team</a:t>
            </a:r>
            <a:r>
              <a:rPr lang="en" sz="1800" b="0" dirty="0">
                <a:solidFill>
                  <a:srgbClr val="222222"/>
                </a:solidFill>
              </a:rPr>
              <a:t>: Daoxi Sun, Riley O'Connor, Trevor Webb, Shihao Ni, Xiaokai Sun, Ben Ryan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rPr lang="en" sz="1800" b="0" dirty="0">
                <a:solidFill>
                  <a:srgbClr val="222222"/>
                </a:solidFill>
              </a:rPr>
              <a:t>Advisor, Client: Venkataramana Ajjarapu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rPr lang="en" sz="1800" b="0" dirty="0">
                <a:solidFill>
                  <a:srgbClr val="222222"/>
                </a:solidFill>
              </a:rPr>
              <a:t>Mentor: Ankit Singhal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902351" y="452185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/>
              <a:t>Solar </a:t>
            </a:r>
            <a:r>
              <a:rPr lang="en" dirty="0" smtClean="0"/>
              <a:t>Panel Simulation</a:t>
            </a:r>
            <a:endParaRPr lang="en" dirty="0"/>
          </a:p>
        </p:txBody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411475" y="2530600"/>
            <a:ext cx="2241299" cy="2016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sz="1600" dirty="0" smtClean="0"/>
              <a:t> 0.5 </a:t>
            </a:r>
            <a:r>
              <a:rPr lang="en" sz="1600" dirty="0"/>
              <a:t>v per cell maximum</a:t>
            </a:r>
          </a:p>
          <a:p>
            <a:pPr rtl="0">
              <a:spcBef>
                <a:spcPts val="0"/>
              </a:spcBef>
              <a:buFont typeface="Arial" panose="020B0604020202020204" pitchFamily="34" charset="0"/>
              <a:buChar char="•"/>
            </a:pPr>
            <a:endParaRPr sz="1600" dirty="0"/>
          </a:p>
          <a:p>
            <a:pPr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sz="1600" dirty="0" smtClean="0"/>
              <a:t> ~</a:t>
            </a:r>
            <a:r>
              <a:rPr lang="en" sz="1600" dirty="0" smtClean="0"/>
              <a:t>36 </a:t>
            </a:r>
            <a:r>
              <a:rPr lang="en" sz="1600" dirty="0"/>
              <a:t>cells in a panel</a:t>
            </a:r>
          </a:p>
          <a:p>
            <a:pPr rtl="0">
              <a:spcBef>
                <a:spcPts val="0"/>
              </a:spcBef>
              <a:buFont typeface="Arial" panose="020B0604020202020204" pitchFamily="34" charset="0"/>
              <a:buChar char="•"/>
            </a:pPr>
            <a:endParaRPr sz="1600" dirty="0"/>
          </a:p>
          <a:p>
            <a:pPr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sz="1600" dirty="0" smtClean="0"/>
              <a:t> 0.5 </a:t>
            </a:r>
            <a:r>
              <a:rPr lang="en" sz="1600" dirty="0"/>
              <a:t>* 36= 18 </a:t>
            </a:r>
            <a:r>
              <a:rPr lang="en" sz="1600" dirty="0" smtClean="0"/>
              <a:t>V </a:t>
            </a:r>
            <a:r>
              <a:rPr lang="en" sz="1600" dirty="0"/>
              <a:t>maximum</a:t>
            </a:r>
          </a:p>
          <a:p>
            <a:pPr>
              <a:spcBef>
                <a:spcPts val="0"/>
              </a:spcBef>
              <a:buNone/>
            </a:pPr>
            <a:endParaRPr sz="1600" dirty="0"/>
          </a:p>
        </p:txBody>
      </p:sp>
      <p:pic>
        <p:nvPicPr>
          <p:cNvPr id="114" name="Shape 1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0425" y="1575559"/>
            <a:ext cx="1477633" cy="8434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Shape 1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848742" y="1398519"/>
            <a:ext cx="5537611" cy="31614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914400" y="439291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/>
              <a:t>MPPT and Boost Converter</a:t>
            </a:r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1257" y="1522475"/>
            <a:ext cx="4517762" cy="254471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sz="2000" dirty="0" smtClean="0">
                <a:solidFill>
                  <a:schemeClr val="tx1"/>
                </a:solidFill>
              </a:rPr>
              <a:t> MPPT</a:t>
            </a:r>
            <a:r>
              <a:rPr lang="en" sz="2000" dirty="0" smtClean="0">
                <a:solidFill>
                  <a:schemeClr val="tx1"/>
                </a:solidFill>
              </a:rPr>
              <a:t>: perturbation </a:t>
            </a:r>
            <a:r>
              <a:rPr lang="en" sz="2000" dirty="0">
                <a:solidFill>
                  <a:schemeClr val="tx1"/>
                </a:solidFill>
              </a:rPr>
              <a:t>and </a:t>
            </a:r>
            <a:r>
              <a:rPr lang="en" sz="2000" dirty="0" smtClean="0">
                <a:solidFill>
                  <a:schemeClr val="tx1"/>
                </a:solidFill>
              </a:rPr>
              <a:t>observation</a:t>
            </a:r>
            <a:endParaRPr lang="en" sz="2000" dirty="0">
              <a:solidFill>
                <a:schemeClr val="tx1"/>
              </a:solidFill>
            </a:endParaRPr>
          </a:p>
          <a:p>
            <a:pPr rtl="0">
              <a:spcBef>
                <a:spcPts val="0"/>
              </a:spcBef>
              <a:buNone/>
            </a:pPr>
            <a:endParaRPr sz="2000" dirty="0">
              <a:solidFill>
                <a:schemeClr val="tx1"/>
              </a:solidFill>
            </a:endParaRPr>
          </a:p>
          <a:p>
            <a:pPr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sz="2000" dirty="0" smtClean="0">
                <a:solidFill>
                  <a:schemeClr val="tx1"/>
                </a:solidFill>
              </a:rPr>
              <a:t> Boost </a:t>
            </a:r>
            <a:r>
              <a:rPr lang="en" sz="2000" dirty="0">
                <a:solidFill>
                  <a:schemeClr val="tx1"/>
                </a:solidFill>
              </a:rPr>
              <a:t>converter:</a:t>
            </a:r>
          </a:p>
          <a:p>
            <a:pPr rtl="0">
              <a:spcBef>
                <a:spcPts val="0"/>
              </a:spcBef>
              <a:buNone/>
            </a:pPr>
            <a:r>
              <a:rPr lang="en" sz="2000" dirty="0">
                <a:solidFill>
                  <a:schemeClr val="tx1"/>
                </a:solidFill>
              </a:rPr>
              <a:t>step up voltage</a:t>
            </a:r>
          </a:p>
          <a:p>
            <a:pPr>
              <a:spcBef>
                <a:spcPts val="0"/>
              </a:spcBef>
              <a:buNone/>
            </a:pPr>
            <a:r>
              <a:rPr lang="en" sz="2000" dirty="0">
                <a:solidFill>
                  <a:schemeClr val="tx1"/>
                </a:solidFill>
              </a:rPr>
              <a:t>based on duty cycle</a:t>
            </a:r>
          </a:p>
        </p:txBody>
      </p:sp>
      <p:pic>
        <p:nvPicPr>
          <p:cNvPr id="121" name="Shape 1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66711" y="2162555"/>
            <a:ext cx="5147854" cy="25447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914400" y="441109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Load with Inverter and Filter </a:t>
            </a:r>
          </a:p>
        </p:txBody>
      </p:sp>
      <p:pic>
        <p:nvPicPr>
          <p:cNvPr id="128" name="Shape 1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4584" y="1777295"/>
            <a:ext cx="7406639" cy="20239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title"/>
          </p:nvPr>
        </p:nvSpPr>
        <p:spPr>
          <a:xfrm>
            <a:off x="914400" y="478471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/>
              <a:t>Detailed Design - Wind</a:t>
            </a:r>
          </a:p>
        </p:txBody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59312" y="1443671"/>
            <a:ext cx="1658261" cy="1439566"/>
          </a:xfrm>
          <a:prstGeom prst="rect">
            <a:avLst/>
          </a:prstGeom>
          <a:solidFill>
            <a:schemeClr val="bg1"/>
          </a:solidFill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 sz="2000" dirty="0">
                <a:solidFill>
                  <a:schemeClr val="tx1"/>
                </a:solidFill>
              </a:rPr>
              <a:t>Functional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 sz="2000" dirty="0" smtClean="0">
                <a:solidFill>
                  <a:schemeClr val="tx1"/>
                </a:solidFill>
              </a:rPr>
              <a:t>Wind </a:t>
            </a:r>
            <a:endParaRPr lang="en" sz="2000" dirty="0">
              <a:solidFill>
                <a:schemeClr val="tx1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 sz="2000" dirty="0" smtClean="0">
                <a:solidFill>
                  <a:schemeClr val="tx1"/>
                </a:solidFill>
              </a:rPr>
              <a:t>Design</a:t>
            </a:r>
            <a:endParaRPr lang="en" sz="2000" dirty="0">
              <a:solidFill>
                <a:schemeClr val="tx1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2000" dirty="0"/>
          </a:p>
          <a:p>
            <a:pPr rtl="0">
              <a:spcBef>
                <a:spcPts val="0"/>
              </a:spcBef>
              <a:buNone/>
            </a:pPr>
            <a:endParaRPr sz="2000" dirty="0"/>
          </a:p>
          <a:p>
            <a:pPr rtl="0">
              <a:spcBef>
                <a:spcPts val="0"/>
              </a:spcBef>
              <a:buNone/>
            </a:pPr>
            <a:endParaRPr sz="2000" dirty="0"/>
          </a:p>
          <a:p>
            <a:pPr>
              <a:spcBef>
                <a:spcPts val="0"/>
              </a:spcBef>
              <a:buNone/>
            </a:pPr>
            <a:endParaRPr sz="2000" dirty="0"/>
          </a:p>
        </p:txBody>
      </p:sp>
      <p:pic>
        <p:nvPicPr>
          <p:cNvPr id="135" name="Shape 1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06902" y="1306054"/>
            <a:ext cx="5943186" cy="332558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title"/>
          </p:nvPr>
        </p:nvSpPr>
        <p:spPr>
          <a:xfrm>
            <a:off x="914400" y="474335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Detailed Design - Turbine Simulation</a:t>
            </a:r>
          </a:p>
        </p:txBody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73481" y="1458569"/>
            <a:ext cx="1023730" cy="101627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000" dirty="0"/>
              <a:t>Turbine</a:t>
            </a:r>
          </a:p>
          <a:p>
            <a:pPr rtl="0">
              <a:spcBef>
                <a:spcPts val="0"/>
              </a:spcBef>
              <a:buNone/>
            </a:pPr>
            <a:r>
              <a:rPr lang="en" sz="2000" dirty="0" smtClean="0"/>
              <a:t>Torque </a:t>
            </a:r>
            <a:endParaRPr lang="en" sz="2000" dirty="0"/>
          </a:p>
          <a:p>
            <a:pPr>
              <a:spcBef>
                <a:spcPts val="0"/>
              </a:spcBef>
              <a:buNone/>
            </a:pPr>
            <a:r>
              <a:rPr lang="en" sz="2000" dirty="0" smtClean="0"/>
              <a:t>Input</a:t>
            </a:r>
            <a:endParaRPr lang="en" sz="2000" dirty="0"/>
          </a:p>
        </p:txBody>
      </p:sp>
      <p:pic>
        <p:nvPicPr>
          <p:cNvPr id="142" name="Shape 14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48100" y="1311857"/>
            <a:ext cx="5954726" cy="34291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title"/>
          </p:nvPr>
        </p:nvSpPr>
        <p:spPr>
          <a:xfrm>
            <a:off x="824948" y="43968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Detailed Design - Results</a:t>
            </a:r>
          </a:p>
        </p:txBody>
      </p:sp>
      <p:pic>
        <p:nvPicPr>
          <p:cNvPr id="149" name="Shape 14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72415" y="1406418"/>
            <a:ext cx="6739131" cy="3531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title"/>
          </p:nvPr>
        </p:nvSpPr>
        <p:spPr>
          <a:xfrm>
            <a:off x="914400" y="424639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/>
              <a:t>Detailed Design - Combined</a:t>
            </a:r>
          </a:p>
        </p:txBody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806877" y="1428748"/>
            <a:ext cx="5269727" cy="220391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fontAlgn="base">
              <a:buFont typeface="Arial" panose="020B0604020202020204" pitchFamily="34" charset="0"/>
              <a:buChar char="•"/>
            </a:pPr>
            <a:r>
              <a:rPr lang="en-US" sz="2000" dirty="0" smtClean="0"/>
              <a:t> DC </a:t>
            </a:r>
            <a:r>
              <a:rPr lang="en-US" sz="2000" dirty="0"/>
              <a:t>voltage bus </a:t>
            </a:r>
            <a:r>
              <a:rPr lang="en-US" sz="2000" dirty="0" smtClean="0"/>
              <a:t>tie</a:t>
            </a:r>
          </a:p>
          <a:p>
            <a:pPr marL="0" indent="0" fontAlgn="base">
              <a:buNone/>
            </a:pPr>
            <a:endParaRPr lang="en-US" sz="2000" dirty="0"/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sz="2000" dirty="0" smtClean="0"/>
              <a:t> Power </a:t>
            </a:r>
            <a:r>
              <a:rPr lang="en-US" sz="2000" dirty="0"/>
              <a:t>flow at the fixed DC voltage bus sums to </a:t>
            </a:r>
            <a:r>
              <a:rPr lang="en-US" sz="2000" dirty="0" smtClean="0"/>
              <a:t>zero</a:t>
            </a:r>
          </a:p>
          <a:p>
            <a:pPr marL="0" indent="0" fontAlgn="base">
              <a:buNone/>
            </a:pPr>
            <a:endParaRPr lang="en-US" sz="2000" dirty="0"/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sz="2000" dirty="0" smtClean="0"/>
              <a:t> Battery </a:t>
            </a:r>
            <a:r>
              <a:rPr lang="en-US" sz="2000" dirty="0"/>
              <a:t>consumes or absorbs power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2000" dirty="0"/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2000" b="1" u="sng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>
          <a:xfrm>
            <a:off x="795131" y="524031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/>
              <a:t>Testing and Implementation</a:t>
            </a:r>
          </a:p>
        </p:txBody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886571" y="1382949"/>
            <a:ext cx="5988054" cy="218840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sz="2000" dirty="0" smtClean="0"/>
              <a:t> Separate </a:t>
            </a:r>
            <a:r>
              <a:rPr lang="en" sz="2000" dirty="0"/>
              <a:t>system simulations</a:t>
            </a:r>
          </a:p>
          <a:p>
            <a:pPr lvl="0" rtl="0">
              <a:spcBef>
                <a:spcPts val="0"/>
              </a:spcBef>
              <a:buNone/>
            </a:pPr>
            <a:endParaRPr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" sz="2000" dirty="0" smtClean="0"/>
              <a:t> Individual </a:t>
            </a:r>
            <a:r>
              <a:rPr lang="en" sz="2000" dirty="0"/>
              <a:t>components: input and output procedure</a:t>
            </a:r>
          </a:p>
          <a:p>
            <a:pPr rtl="0">
              <a:spcBef>
                <a:spcPts val="0"/>
              </a:spcBef>
              <a:buNone/>
            </a:pPr>
            <a:endParaRPr sz="2000" dirty="0"/>
          </a:p>
          <a:p>
            <a:pPr lvl="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sz="2000" dirty="0" smtClean="0"/>
              <a:t> Functioning </a:t>
            </a:r>
            <a:r>
              <a:rPr lang="en" sz="2000" dirty="0"/>
              <a:t>hybrid system for demonstrations</a:t>
            </a:r>
          </a:p>
          <a:p>
            <a:pPr marL="457200" lvl="0" indent="0" rtl="0">
              <a:spcBef>
                <a:spcPts val="0"/>
              </a:spcBef>
              <a:buNone/>
            </a:pPr>
            <a:endParaRPr sz="2000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title"/>
          </p:nvPr>
        </p:nvSpPr>
        <p:spPr>
          <a:xfrm>
            <a:off x="914400" y="44451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/>
              <a:t>Challenges</a:t>
            </a:r>
          </a:p>
        </p:txBody>
      </p:sp>
      <p:sp>
        <p:nvSpPr>
          <p:cNvPr id="4" name="Shape 161"/>
          <p:cNvSpPr txBox="1">
            <a:spLocks noGrp="1"/>
          </p:cNvSpPr>
          <p:nvPr>
            <p:ph type="body" idx="1"/>
          </p:nvPr>
        </p:nvSpPr>
        <p:spPr>
          <a:xfrm>
            <a:off x="914400" y="1400121"/>
            <a:ext cx="5988054" cy="218840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" sz="2000" dirty="0"/>
              <a:t> </a:t>
            </a:r>
            <a:r>
              <a:rPr lang="en" sz="2000" dirty="0" smtClean="0"/>
              <a:t>Power </a:t>
            </a:r>
            <a:r>
              <a:rPr lang="en" sz="2000" dirty="0"/>
              <a:t>output cannot exceed the rating of the device</a:t>
            </a:r>
          </a:p>
          <a:p>
            <a:pPr lvl="0" rtl="0">
              <a:spcBef>
                <a:spcPts val="0"/>
              </a:spcBef>
              <a:buFont typeface="Arial" panose="020B0604020202020204" pitchFamily="34" charset="0"/>
              <a:buChar char="•"/>
            </a:pPr>
            <a:endParaRPr sz="20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" sz="2000" dirty="0"/>
              <a:t> </a:t>
            </a:r>
            <a:r>
              <a:rPr lang="en" sz="2000" dirty="0" smtClean="0"/>
              <a:t>Becoming </a:t>
            </a:r>
            <a:r>
              <a:rPr lang="en" sz="2000" dirty="0"/>
              <a:t>familiar with individual hardware components and troubleshooting them</a:t>
            </a:r>
          </a:p>
          <a:p>
            <a:pPr>
              <a:buFont typeface="Arial" panose="020B0604020202020204" pitchFamily="34" charset="0"/>
              <a:buChar char="•"/>
            </a:pPr>
            <a:endParaRPr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" sz="2000" dirty="0"/>
              <a:t> </a:t>
            </a:r>
            <a:r>
              <a:rPr lang="en" sz="2000" dirty="0" smtClean="0"/>
              <a:t>Differences </a:t>
            </a:r>
            <a:r>
              <a:rPr lang="en" sz="2000" dirty="0"/>
              <a:t>between theoretical simulation and practical </a:t>
            </a:r>
            <a:r>
              <a:rPr lang="en" sz="2000" dirty="0" smtClean="0"/>
              <a:t>applications</a:t>
            </a:r>
            <a:endParaRPr lang="en" sz="2000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>
            <a:spLocks noGrp="1"/>
          </p:cNvSpPr>
          <p:nvPr>
            <p:ph type="title"/>
          </p:nvPr>
        </p:nvSpPr>
        <p:spPr>
          <a:xfrm>
            <a:off x="834887" y="474335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 smtClean="0"/>
              <a:t>Parts </a:t>
            </a:r>
            <a:r>
              <a:rPr lang="en" dirty="0"/>
              <a:t>Estimate</a:t>
            </a:r>
          </a:p>
        </p:txBody>
      </p:sp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844442" y="1417801"/>
            <a:ext cx="81111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sz="2000" dirty="0" smtClean="0"/>
              <a:t> Boost </a:t>
            </a:r>
            <a:r>
              <a:rPr lang="en" sz="2000" dirty="0"/>
              <a:t>Converter, MPPT, Motor Controller, various passive circuit elements</a:t>
            </a:r>
          </a:p>
          <a:p>
            <a:pPr rtl="0">
              <a:spcBef>
                <a:spcPts val="0"/>
              </a:spcBef>
              <a:buNone/>
            </a:pPr>
            <a:endParaRPr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" sz="2000" dirty="0" smtClean="0"/>
              <a:t> May </a:t>
            </a:r>
            <a:r>
              <a:rPr lang="en" sz="2000" dirty="0"/>
              <a:t>need more when hardware process begins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901337" y="434190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/>
              <a:t>Problem Statement</a:t>
            </a:r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901337" y="1417801"/>
            <a:ext cx="7602582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" sz="2200" dirty="0" smtClean="0"/>
              <a:t> Use </a:t>
            </a:r>
            <a:r>
              <a:rPr lang="en" sz="2200" dirty="0"/>
              <a:t>stand-alone solar and wind generation to supply a load </a:t>
            </a:r>
            <a:r>
              <a:rPr lang="en" sz="2200" dirty="0" smtClean="0"/>
              <a:t>of up </a:t>
            </a:r>
            <a:r>
              <a:rPr lang="en" sz="2200" dirty="0"/>
              <a:t>to 400 W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title"/>
          </p:nvPr>
        </p:nvSpPr>
        <p:spPr>
          <a:xfrm>
            <a:off x="815009" y="524030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Fall Timeline</a:t>
            </a:r>
          </a:p>
        </p:txBody>
      </p:sp>
      <p:pic>
        <p:nvPicPr>
          <p:cNvPr id="179" name="Shape 17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6877" y="1541461"/>
            <a:ext cx="8618828" cy="2682670"/>
          </a:xfrm>
          <a:prstGeom prst="rect">
            <a:avLst/>
          </a:prstGeom>
          <a:noFill/>
          <a:ln>
            <a:noFill/>
          </a:ln>
        </p:spPr>
      </p:pic>
      <p:sp>
        <p:nvSpPr>
          <p:cNvPr id="180" name="Shape 180"/>
          <p:cNvSpPr txBox="1"/>
          <p:nvPr/>
        </p:nvSpPr>
        <p:spPr>
          <a:xfrm>
            <a:off x="887775" y="346795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>
            <a:spLocks noGrp="1"/>
          </p:cNvSpPr>
          <p:nvPr>
            <p:ph type="title"/>
          </p:nvPr>
        </p:nvSpPr>
        <p:spPr>
          <a:xfrm>
            <a:off x="785191" y="55384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Spring Timeline</a:t>
            </a:r>
          </a:p>
        </p:txBody>
      </p:sp>
      <p:pic>
        <p:nvPicPr>
          <p:cNvPr id="186" name="Shape 18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3380" y="1569842"/>
            <a:ext cx="8410825" cy="28513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>
            <a:spLocks noGrp="1"/>
          </p:cNvSpPr>
          <p:nvPr>
            <p:ph type="title"/>
          </p:nvPr>
        </p:nvSpPr>
        <p:spPr>
          <a:xfrm>
            <a:off x="914400" y="484273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/>
              <a:t>Current Status</a:t>
            </a:r>
          </a:p>
        </p:txBody>
      </p:sp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950250" y="1417801"/>
            <a:ext cx="81579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sz="2000" dirty="0" smtClean="0"/>
              <a:t> Individual </a:t>
            </a:r>
            <a:r>
              <a:rPr lang="en" sz="2000" dirty="0"/>
              <a:t>simulations completed</a:t>
            </a:r>
          </a:p>
          <a:p>
            <a:pPr rtl="0">
              <a:spcBef>
                <a:spcPts val="0"/>
              </a:spcBef>
              <a:buNone/>
            </a:pPr>
            <a:endParaRPr sz="2000" dirty="0"/>
          </a:p>
          <a:p>
            <a:pPr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sz="2000" dirty="0" smtClean="0"/>
              <a:t> Need </a:t>
            </a:r>
            <a:r>
              <a:rPr lang="en" sz="2000" dirty="0"/>
              <a:t>to combine simulations</a:t>
            </a:r>
          </a:p>
          <a:p>
            <a:pPr rtl="0">
              <a:spcBef>
                <a:spcPts val="0"/>
              </a:spcBef>
              <a:buNone/>
            </a:pPr>
            <a:endParaRPr sz="2000" dirty="0"/>
          </a:p>
          <a:p>
            <a:pPr lv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sz="2000" dirty="0" smtClean="0"/>
              <a:t> Ready </a:t>
            </a:r>
            <a:r>
              <a:rPr lang="en" sz="2000" dirty="0"/>
              <a:t>to move on to hardware testing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title"/>
          </p:nvPr>
        </p:nvSpPr>
        <p:spPr>
          <a:xfrm>
            <a:off x="824948" y="56378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/>
              <a:t>Plans for Next Semester</a:t>
            </a:r>
          </a:p>
        </p:txBody>
      </p:sp>
      <p:sp>
        <p:nvSpPr>
          <p:cNvPr id="198" name="Shape 198"/>
          <p:cNvSpPr txBox="1">
            <a:spLocks noGrp="1"/>
          </p:cNvSpPr>
          <p:nvPr>
            <p:ph type="body" idx="1"/>
          </p:nvPr>
        </p:nvSpPr>
        <p:spPr>
          <a:xfrm>
            <a:off x="824948" y="1417801"/>
            <a:ext cx="7088768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sz="2000" dirty="0" smtClean="0"/>
              <a:t> Basic </a:t>
            </a:r>
            <a:r>
              <a:rPr lang="en" sz="2000" dirty="0"/>
              <a:t>simulation for both solar and wind complete</a:t>
            </a:r>
          </a:p>
          <a:p>
            <a:pPr rtl="0">
              <a:spcBef>
                <a:spcPts val="0"/>
              </a:spcBef>
              <a:buNone/>
            </a:pPr>
            <a:endParaRPr sz="2000" dirty="0"/>
          </a:p>
          <a:p>
            <a:pPr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sz="2000" dirty="0" smtClean="0"/>
              <a:t> Using </a:t>
            </a:r>
            <a:r>
              <a:rPr lang="en" sz="2000" dirty="0"/>
              <a:t>designs from the simulations to test hardware behavior</a:t>
            </a:r>
          </a:p>
          <a:p>
            <a:pPr rtl="0">
              <a:spcBef>
                <a:spcPts val="0"/>
              </a:spcBef>
              <a:buNone/>
            </a:pPr>
            <a:endParaRPr sz="2000" dirty="0"/>
          </a:p>
          <a:p>
            <a:pPr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sz="2000" dirty="0" smtClean="0"/>
              <a:t> Solar </a:t>
            </a:r>
            <a:r>
              <a:rPr lang="en" sz="2000" dirty="0"/>
              <a:t>and wind teams will need to test separately at first</a:t>
            </a:r>
          </a:p>
          <a:p>
            <a:pPr rtl="0">
              <a:spcBef>
                <a:spcPts val="0"/>
              </a:spcBef>
              <a:buNone/>
            </a:pPr>
            <a:endParaRPr lang="en" sz="2000" dirty="0"/>
          </a:p>
          <a:p>
            <a:pPr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sz="2000" dirty="0" smtClean="0"/>
              <a:t> Comprehensive </a:t>
            </a:r>
            <a:r>
              <a:rPr lang="en" sz="2000" dirty="0"/>
              <a:t>model will then be simulated</a:t>
            </a:r>
          </a:p>
          <a:p>
            <a:pPr rtl="0">
              <a:spcBef>
                <a:spcPts val="0"/>
              </a:spcBef>
              <a:buNone/>
            </a:pPr>
            <a:endParaRPr sz="20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sz="2000" dirty="0" smtClean="0"/>
              <a:t> Finally </a:t>
            </a:r>
            <a:r>
              <a:rPr lang="en" sz="2000" dirty="0"/>
              <a:t>solar and wind components will be connected together </a:t>
            </a:r>
            <a:r>
              <a:rPr lang="en" sz="2000" dirty="0" smtClean="0"/>
              <a:t>and complete </a:t>
            </a:r>
            <a:r>
              <a:rPr lang="en" sz="2000" dirty="0"/>
              <a:t>model </a:t>
            </a:r>
            <a:r>
              <a:rPr lang="en" sz="2000" dirty="0" smtClean="0"/>
              <a:t>will tested</a:t>
            </a:r>
            <a:endParaRPr lang="en" sz="2000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Shape 5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84998" y="618995"/>
            <a:ext cx="2803871" cy="3711484"/>
          </a:xfrm>
          <a:prstGeom prst="rect">
            <a:avLst/>
          </a:prstGeom>
          <a:noFill/>
          <a:ln>
            <a:noFill/>
          </a:ln>
        </p:spPr>
      </p:pic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914400" y="434190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/>
              <a:t>Conceptual Design</a:t>
            </a:r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705681" y="1291590"/>
            <a:ext cx="5159829" cy="269258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sz="2000" dirty="0" smtClean="0"/>
              <a:t> PV </a:t>
            </a:r>
            <a:r>
              <a:rPr lang="en" sz="2000" dirty="0"/>
              <a:t>panel to generate solar </a:t>
            </a:r>
            <a:r>
              <a:rPr lang="en" sz="2000" dirty="0" smtClean="0"/>
              <a:t>power</a:t>
            </a:r>
            <a:endParaRPr lang="en" sz="2000" dirty="0"/>
          </a:p>
          <a:p>
            <a:pPr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sz="2000" dirty="0" smtClean="0"/>
              <a:t> Motor </a:t>
            </a:r>
            <a:r>
              <a:rPr lang="en" sz="2000" dirty="0"/>
              <a:t>simulates wind power</a:t>
            </a:r>
          </a:p>
          <a:p>
            <a:pPr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sz="2000" dirty="0" smtClean="0"/>
              <a:t> Each </a:t>
            </a:r>
            <a:r>
              <a:rPr lang="en" sz="2000" dirty="0"/>
              <a:t>system will individually manipulate DC</a:t>
            </a:r>
          </a:p>
          <a:p>
            <a:pPr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sz="2000" dirty="0" smtClean="0"/>
              <a:t> Combination </a:t>
            </a:r>
            <a:r>
              <a:rPr lang="en" sz="2000" dirty="0"/>
              <a:t>of inputs then converted to AC</a:t>
            </a:r>
          </a:p>
          <a:p>
            <a:pPr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sz="2000" dirty="0" smtClean="0"/>
              <a:t> Battery </a:t>
            </a:r>
            <a:r>
              <a:rPr lang="en" sz="2000" dirty="0"/>
              <a:t>bank to store excess power and</a:t>
            </a:r>
          </a:p>
          <a:p>
            <a:pPr marL="0" indent="0">
              <a:lnSpc>
                <a:spcPct val="120000"/>
              </a:lnSpc>
              <a:spcAft>
                <a:spcPts val="0"/>
              </a:spcAft>
              <a:buNone/>
            </a:pPr>
            <a:r>
              <a:rPr lang="en" sz="2000" dirty="0"/>
              <a:t>provide support as needed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901337" y="447254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/>
              <a:t>Functional Requirements</a:t>
            </a:r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859772" y="1376236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sz="2200" dirty="0" smtClean="0"/>
              <a:t> Solar </a:t>
            </a:r>
            <a:r>
              <a:rPr lang="en" sz="2200" dirty="0"/>
              <a:t>and wind generation together must provide for a </a:t>
            </a:r>
          </a:p>
          <a:p>
            <a:pPr marL="0" indent="0" rtl="0">
              <a:spcBef>
                <a:spcPts val="0"/>
              </a:spcBef>
              <a:buNone/>
            </a:pPr>
            <a:r>
              <a:rPr lang="en" sz="2200" dirty="0"/>
              <a:t>400 W </a:t>
            </a:r>
            <a:r>
              <a:rPr lang="en" sz="2200" dirty="0" smtClean="0"/>
              <a:t>load</a:t>
            </a:r>
            <a:endParaRPr lang="en" sz="2200" dirty="0"/>
          </a:p>
          <a:p>
            <a:pPr rtl="0">
              <a:spcBef>
                <a:spcPts val="0"/>
              </a:spcBef>
              <a:buFont typeface="Arial" panose="020B0604020202020204" pitchFamily="34" charset="0"/>
              <a:buChar char="•"/>
            </a:pPr>
            <a:endParaRPr sz="2200" dirty="0"/>
          </a:p>
          <a:p>
            <a:pPr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sz="2200" dirty="0" smtClean="0"/>
              <a:t> A </a:t>
            </a:r>
            <a:r>
              <a:rPr lang="en" sz="2200" dirty="0"/>
              <a:t>battery is connected to the system to help maintain the </a:t>
            </a:r>
            <a:r>
              <a:rPr lang="en" sz="2200" dirty="0" smtClean="0"/>
              <a:t>power</a:t>
            </a:r>
            <a:endParaRPr lang="en" sz="2200" dirty="0"/>
          </a:p>
          <a:p>
            <a:pPr rtl="0">
              <a:spcBef>
                <a:spcPts val="0"/>
              </a:spcBef>
              <a:buFont typeface="Arial" panose="020B0604020202020204" pitchFamily="34" charset="0"/>
              <a:buChar char="•"/>
            </a:pPr>
            <a:endParaRPr sz="22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sz="2200" dirty="0" smtClean="0"/>
              <a:t> Should </a:t>
            </a:r>
            <a:r>
              <a:rPr lang="en" sz="2200" dirty="0"/>
              <a:t>operate </a:t>
            </a:r>
            <a:r>
              <a:rPr lang="en" sz="2200" dirty="0" smtClean="0"/>
              <a:t>reasonably under a variety of conditions</a:t>
            </a:r>
            <a:endParaRPr lang="en" sz="2200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914400" y="441110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/>
              <a:t>Team Contributions</a:t>
            </a:r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901342" y="133078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sz="2000" dirty="0"/>
              <a:t>Wind and Solar Team duties</a:t>
            </a:r>
          </a:p>
          <a:p>
            <a:pPr lvl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sz="2000" dirty="0">
                <a:solidFill>
                  <a:srgbClr val="222222"/>
                </a:solidFill>
              </a:rPr>
              <a:t>Riley O'Connor: solar team, team leader</a:t>
            </a:r>
          </a:p>
          <a:p>
            <a:pPr lvl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sz="2000" dirty="0">
                <a:solidFill>
                  <a:srgbClr val="222222"/>
                </a:solidFill>
              </a:rPr>
              <a:t>Daoxi Sun: solar team, webmaster</a:t>
            </a:r>
          </a:p>
          <a:p>
            <a:pPr lvl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sz="2000" dirty="0">
                <a:solidFill>
                  <a:srgbClr val="222222"/>
                </a:solidFill>
              </a:rPr>
              <a:t>Shihao Ni: wind team, webmaster</a:t>
            </a:r>
          </a:p>
          <a:p>
            <a:pPr lvl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sz="2000" dirty="0">
                <a:solidFill>
                  <a:srgbClr val="222222"/>
                </a:solidFill>
              </a:rPr>
              <a:t>Xiaokai Sun: wind team, communication leader </a:t>
            </a:r>
          </a:p>
          <a:p>
            <a:pPr lvl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sz="2000" dirty="0">
                <a:solidFill>
                  <a:srgbClr val="222222"/>
                </a:solidFill>
              </a:rPr>
              <a:t>Trevor Webb: solar team, communication leader</a:t>
            </a:r>
          </a:p>
          <a:p>
            <a:pPr lvl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sz="2000" dirty="0">
                <a:solidFill>
                  <a:srgbClr val="222222"/>
                </a:solidFill>
              </a:rPr>
              <a:t>Ben Ryan: wind team, key concept holder</a:t>
            </a:r>
          </a:p>
          <a:p>
            <a:pPr rtl="0">
              <a:spcBef>
                <a:spcPts val="0"/>
              </a:spcBef>
              <a:buNone/>
            </a:pPr>
            <a:endParaRPr sz="2000" dirty="0">
              <a:solidFill>
                <a:srgbClr val="222222"/>
              </a:solidFill>
            </a:endParaRPr>
          </a:p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914400" y="461350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/>
              <a:t>Functional Composition - Solar</a:t>
            </a:r>
          </a:p>
        </p:txBody>
      </p:sp>
      <p:pic>
        <p:nvPicPr>
          <p:cNvPr id="72" name="Shape 7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32547" y="1465615"/>
            <a:ext cx="3514359" cy="1324672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Shape 73"/>
          <p:cNvSpPr txBox="1"/>
          <p:nvPr/>
        </p:nvSpPr>
        <p:spPr>
          <a:xfrm>
            <a:off x="5494018" y="2760051"/>
            <a:ext cx="3024300" cy="284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/>
              <a:t>Simulation of solar panel equations</a:t>
            </a:r>
          </a:p>
        </p:txBody>
      </p:sp>
      <p:pic>
        <p:nvPicPr>
          <p:cNvPr id="74" name="Shape 7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55116" y="3044750"/>
            <a:ext cx="2682149" cy="1578849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Shape 75"/>
          <p:cNvSpPr txBox="1"/>
          <p:nvPr/>
        </p:nvSpPr>
        <p:spPr>
          <a:xfrm>
            <a:off x="2671403" y="4397649"/>
            <a:ext cx="2367299" cy="284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/>
              <a:t>Boost Converter schematic</a:t>
            </a:r>
          </a:p>
        </p:txBody>
      </p:sp>
      <p:sp>
        <p:nvSpPr>
          <p:cNvPr id="8" name="Shape 65"/>
          <p:cNvSpPr txBox="1">
            <a:spLocks/>
          </p:cNvSpPr>
          <p:nvPr/>
        </p:nvSpPr>
        <p:spPr>
          <a:xfrm>
            <a:off x="561897" y="1318750"/>
            <a:ext cx="4703533" cy="2631027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>
            <a:lvl1pPr marL="68580" indent="-6858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5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88036" indent="-13716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3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25196" indent="-13716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62356" indent="-13716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99516" indent="-13716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825000" indent="-17145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975000" indent="-17145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125000" indent="-17145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275000" indent="-17145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 Photovoltaic panels generate solar power,</a:t>
            </a:r>
          </a:p>
          <a:p>
            <a:pPr marL="0" indent="0">
              <a:lnSpc>
                <a:spcPct val="120000"/>
              </a:lnSpc>
              <a:spcAft>
                <a:spcPts val="0"/>
              </a:spcAft>
              <a:buNone/>
            </a:pPr>
            <a:r>
              <a:rPr lang="en-US" sz="2000" dirty="0" smtClean="0"/>
              <a:t>dependent on a variety of conditions</a:t>
            </a:r>
          </a:p>
          <a:p>
            <a:pPr marL="0" indent="0">
              <a:lnSpc>
                <a:spcPct val="120000"/>
              </a:lnSpc>
              <a:spcAft>
                <a:spcPts val="0"/>
              </a:spcAft>
              <a:buNone/>
            </a:pPr>
            <a:endParaRPr lang="en-US" sz="2000" dirty="0"/>
          </a:p>
          <a:p>
            <a:pPr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 </a:t>
            </a:r>
            <a:r>
              <a:rPr lang="en-US" sz="2000" dirty="0" smtClean="0"/>
              <a:t>Boost Converter with MPPT maximizes</a:t>
            </a:r>
          </a:p>
          <a:p>
            <a:pPr marL="0" indent="0">
              <a:lnSpc>
                <a:spcPct val="120000"/>
              </a:lnSpc>
              <a:spcAft>
                <a:spcPts val="0"/>
              </a:spcAft>
              <a:buNone/>
            </a:pPr>
            <a:r>
              <a:rPr lang="en-US" sz="2000" dirty="0" smtClean="0"/>
              <a:t>power output</a:t>
            </a:r>
            <a:endParaRPr lang="en-US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801584" y="441225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/>
              <a:t>Functional Composition - Wind</a:t>
            </a:r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746192" y="1402760"/>
            <a:ext cx="3125557" cy="1009522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000" dirty="0">
                <a:solidFill>
                  <a:schemeClr val="tx1"/>
                </a:solidFill>
              </a:rPr>
              <a:t>Anemometer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000" dirty="0">
                <a:solidFill>
                  <a:schemeClr val="tx1"/>
                </a:solidFill>
              </a:rPr>
              <a:t>Induction Motor, PMSG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2000" dirty="0"/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2000" dirty="0"/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2000" dirty="0"/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2000" dirty="0"/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2000" dirty="0"/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2000" dirty="0"/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2000" dirty="0"/>
          </a:p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2000" dirty="0"/>
          </a:p>
        </p:txBody>
      </p:sp>
      <p:pic>
        <p:nvPicPr>
          <p:cNvPr id="82" name="Shape 8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43649" y="2284570"/>
            <a:ext cx="1804675" cy="1628624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Shape 83"/>
          <p:cNvSpPr txBox="1"/>
          <p:nvPr/>
        </p:nvSpPr>
        <p:spPr>
          <a:xfrm>
            <a:off x="4593677" y="1374819"/>
            <a:ext cx="1548696" cy="45650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600"/>
              </a:spcBef>
              <a:buNone/>
            </a:pPr>
            <a:r>
              <a:rPr lang="en" sz="2000" dirty="0">
                <a:solidFill>
                  <a:schemeClr val="tx1"/>
                </a:solidFill>
                <a:latin typeface="+mn-lt"/>
              </a:rPr>
              <a:t>Rectifier</a:t>
            </a:r>
          </a:p>
          <a:p>
            <a:pPr lvl="0" rtl="0">
              <a:spcBef>
                <a:spcPts val="600"/>
              </a:spcBef>
              <a:buNone/>
            </a:pPr>
            <a:endParaRPr sz="2000" dirty="0">
              <a:solidFill>
                <a:schemeClr val="dk1"/>
              </a:solidFill>
              <a:latin typeface="+mn-lt"/>
            </a:endParaRPr>
          </a:p>
        </p:txBody>
      </p:sp>
      <p:pic>
        <p:nvPicPr>
          <p:cNvPr id="84" name="Shape 8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56918" y="1812993"/>
            <a:ext cx="546850" cy="963457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Shape 8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702037" y="1409199"/>
            <a:ext cx="1895795" cy="1322377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Shape 83"/>
          <p:cNvSpPr txBox="1"/>
          <p:nvPr/>
        </p:nvSpPr>
        <p:spPr>
          <a:xfrm>
            <a:off x="4593677" y="2881520"/>
            <a:ext cx="3009099" cy="6858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000" dirty="0" smtClean="0">
                <a:solidFill>
                  <a:schemeClr val="dk1"/>
                </a:solidFill>
                <a:latin typeface="+mn-lt"/>
              </a:rPr>
              <a:t>Buck-Boost </a:t>
            </a:r>
            <a:r>
              <a:rPr lang="en" sz="2000" dirty="0">
                <a:solidFill>
                  <a:schemeClr val="dk1"/>
                </a:solidFill>
                <a:latin typeface="+mn-lt"/>
              </a:rPr>
              <a:t>Converter</a:t>
            </a:r>
          </a:p>
          <a:p>
            <a:pPr>
              <a:spcBef>
                <a:spcPts val="0"/>
              </a:spcBef>
              <a:buNone/>
            </a:pPr>
            <a:endParaRPr sz="2000" dirty="0">
              <a:solidFill>
                <a:schemeClr val="dk1"/>
              </a:solidFill>
              <a:latin typeface="+mn-lt"/>
            </a:endParaRPr>
          </a:p>
        </p:txBody>
      </p:sp>
      <p:pic>
        <p:nvPicPr>
          <p:cNvPr id="1026" name="Picture 2" descr="https://lh6.googleusercontent.com/AZ_eFlOMdnBHpFbRLDXBSk3IzyR3tyE8U71BUC2x4DUr6Ha-HgG0RY3XNSv5Fh9cNkeJ3itgv5-SVFLw-DU-TO3PFgbxG-6-wzt02zDqmv8mECTTf7td2Ho0cyMv2XmJL53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845" y="2445533"/>
            <a:ext cx="2237468" cy="1511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lh3.googleusercontent.com/EtwyktJB0hLOTh-W3IkVC41dsx-l56fun1r7h0hBp7zbMBStf0-rCOAb0qVRD9v3ULnIKqAV27aiGEiLUeWZL0KWdc8lhbs0uCDpeBTzPdwDyHNsPyZnbjNYHQaW1b78ncw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9305" y="3270938"/>
            <a:ext cx="2314312" cy="1450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914400" y="442650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30555"/>
              <a:buFont typeface="Arial"/>
              <a:buNone/>
            </a:pPr>
            <a:r>
              <a:rPr lang="en" dirty="0"/>
              <a:t>Functional Composition - Load Side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827504" y="1474912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" sz="2000" dirty="0" smtClean="0"/>
              <a:t> Battery </a:t>
            </a:r>
            <a:r>
              <a:rPr lang="en" sz="2000" dirty="0"/>
              <a:t>Bank for powering load, compensating for poor conditions</a:t>
            </a:r>
          </a:p>
          <a:p>
            <a:pPr>
              <a:buFont typeface="Arial" panose="020B0604020202020204" pitchFamily="34" charset="0"/>
              <a:buChar char="•"/>
            </a:pPr>
            <a:endParaRPr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" sz="2000" dirty="0" smtClean="0"/>
              <a:t> Inverter </a:t>
            </a:r>
            <a:r>
              <a:rPr lang="en" sz="2000" dirty="0"/>
              <a:t>converts DC to AC </a:t>
            </a:r>
            <a:r>
              <a:rPr lang="en" sz="2000" dirty="0" smtClean="0"/>
              <a:t>voltage</a:t>
            </a:r>
          </a:p>
          <a:p>
            <a:pPr>
              <a:buFont typeface="Arial" panose="020B0604020202020204" pitchFamily="34" charset="0"/>
              <a:buChar char="•"/>
            </a:pPr>
            <a:endParaRPr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" sz="2000" dirty="0" smtClean="0"/>
              <a:t> Filter </a:t>
            </a:r>
            <a:r>
              <a:rPr lang="en" sz="2000" dirty="0"/>
              <a:t>output waveform </a:t>
            </a:r>
          </a:p>
          <a:p>
            <a:pPr marL="0" indent="0">
              <a:buNone/>
            </a:pPr>
            <a:r>
              <a:rPr lang="en" sz="2000" dirty="0"/>
              <a:t>to load</a:t>
            </a:r>
          </a:p>
          <a:p>
            <a:pPr>
              <a:buFont typeface="Arial" panose="020B0604020202020204" pitchFamily="34" charset="0"/>
              <a:buChar char="•"/>
            </a:pPr>
            <a:endParaRPr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" sz="2000" dirty="0" smtClean="0"/>
              <a:t> PI </a:t>
            </a:r>
            <a:r>
              <a:rPr lang="en" sz="2000" dirty="0"/>
              <a:t>Controllers handle switching</a:t>
            </a:r>
          </a:p>
          <a:p>
            <a:pPr marL="0" indent="0">
              <a:buNone/>
            </a:pPr>
            <a:r>
              <a:rPr lang="en" sz="2000" dirty="0"/>
              <a:t>behavior</a:t>
            </a:r>
          </a:p>
          <a:p>
            <a:pPr>
              <a:buFont typeface="Arial" panose="020B0604020202020204" pitchFamily="34" charset="0"/>
              <a:buChar char="•"/>
            </a:pPr>
            <a:endParaRPr sz="2000" dirty="0"/>
          </a:p>
          <a:p>
            <a:pPr>
              <a:buFont typeface="Arial" panose="020B0604020202020204" pitchFamily="34" charset="0"/>
              <a:buChar char="•"/>
            </a:pPr>
            <a:endParaRPr sz="2000" dirty="0"/>
          </a:p>
        </p:txBody>
      </p:sp>
      <p:pic>
        <p:nvPicPr>
          <p:cNvPr id="96" name="Shape 9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80323" y="2425851"/>
            <a:ext cx="4547796" cy="17573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xfrm>
            <a:off x="914400" y="467235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/>
              <a:t>Detailed Design - Solar</a:t>
            </a:r>
          </a:p>
        </p:txBody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810750" y="1435283"/>
            <a:ext cx="3605349" cy="67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000" dirty="0"/>
              <a:t>Functional solar design</a:t>
            </a:r>
          </a:p>
          <a:p>
            <a:pPr>
              <a:spcBef>
                <a:spcPts val="0"/>
              </a:spcBef>
              <a:buNone/>
            </a:pPr>
            <a:endParaRPr sz="2000" dirty="0"/>
          </a:p>
        </p:txBody>
      </p:sp>
      <p:pic>
        <p:nvPicPr>
          <p:cNvPr id="107" name="Shape 10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6625" y="1874950"/>
            <a:ext cx="8270750" cy="2696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34</TotalTime>
  <Words>523</Words>
  <Application>Microsoft Office PowerPoint</Application>
  <PresentationFormat>On-screen Show (16:9)</PresentationFormat>
  <Paragraphs>124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Retrospect</vt:lpstr>
      <vt:lpstr>Hybrid Wind and Solar Generation System</vt:lpstr>
      <vt:lpstr>Problem Statement</vt:lpstr>
      <vt:lpstr>Conceptual Design</vt:lpstr>
      <vt:lpstr>Functional Requirements</vt:lpstr>
      <vt:lpstr>Team Contributions</vt:lpstr>
      <vt:lpstr>Functional Composition - Solar</vt:lpstr>
      <vt:lpstr>Functional Composition - Wind</vt:lpstr>
      <vt:lpstr>Functional Composition - Load Side</vt:lpstr>
      <vt:lpstr>Detailed Design - Solar</vt:lpstr>
      <vt:lpstr>Solar Panel Simulation</vt:lpstr>
      <vt:lpstr>MPPT and Boost Converter</vt:lpstr>
      <vt:lpstr>Load with Inverter and Filter </vt:lpstr>
      <vt:lpstr>Detailed Design - Wind</vt:lpstr>
      <vt:lpstr>Detailed Design - Turbine Simulation</vt:lpstr>
      <vt:lpstr>Detailed Design - Results</vt:lpstr>
      <vt:lpstr>Detailed Design - Combined</vt:lpstr>
      <vt:lpstr>Testing and Implementation</vt:lpstr>
      <vt:lpstr>Challenges</vt:lpstr>
      <vt:lpstr>Parts Estimate</vt:lpstr>
      <vt:lpstr>Fall Timeline</vt:lpstr>
      <vt:lpstr>Spring Timeline</vt:lpstr>
      <vt:lpstr>Current Status</vt:lpstr>
      <vt:lpstr>Plans for Next Semester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Team: Daoxi Sun, Riley O'Connor, Trevor Webb, Shihao Ni, Xiaokai Sun, Ben Ryan  Advisor, Client: Venkataramana Ajjarapu Mentor: Ankit Singhal</dc:title>
  <dc:creator>Riley O'Connor</dc:creator>
  <cp:lastModifiedBy>Riley O'Connor</cp:lastModifiedBy>
  <cp:revision>13</cp:revision>
  <dcterms:modified xsi:type="dcterms:W3CDTF">2014-12-09T05:15:38Z</dcterms:modified>
</cp:coreProperties>
</file>